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81" r:id="rId7"/>
    <p:sldId id="28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Average" panose="020B0604020202020204" charset="0"/>
      <p:regular r:id="rId28"/>
    </p:embeddedFont>
    <p:embeddedFont>
      <p:font typeface="Oswald" panose="00000500000000000000" pitchFamily="2" charset="0"/>
      <p:regular r:id="rId29"/>
      <p:bold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63A79D-5327-4621-8158-8B1E2153D470}">
  <a:tblStyle styleId="{4663A79D-5327-4621-8158-8B1E2153D4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7" d="100"/>
          <a:sy n="137" d="100"/>
        </p:scale>
        <p:origin x="86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332788b3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332788b3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332788b1c5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332788b1c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95bb6b3967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95bb6b396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43c6d08d53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43c6d08d53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332788b357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332788b35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332788b357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332788b35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332788b357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332788b35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332788b311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332788b311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43c6d08d53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43c6d08d53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332788b357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332788b357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332788b357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332788b35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32788b357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332788b35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3c6d08d53_1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43c6d08d53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332788b357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332788b357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332788b357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332788b357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fe7dbe24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1fe7dbe24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334dda905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334dda905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332788b31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332788b31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aecbde5bd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aecbde5b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332788b1c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332788b1c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332788b1c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332788b1c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371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332788b1c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332788b1c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868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43c6d08d53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43c6d08d5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95bb6b3967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95bb6b396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instagram.com/explore/tags/keo/" TargetMode="External"/><Relationship Id="rId13" Type="http://schemas.openxmlformats.org/officeDocument/2006/relationships/hyperlink" Target="https://www.instagram.com/explore/tags/reelsinstagram/" TargetMode="External"/><Relationship Id="rId3" Type="http://schemas.openxmlformats.org/officeDocument/2006/relationships/hyperlink" Target="https://www.instagram.com/explore/tags/530jakarta/" TargetMode="External"/><Relationship Id="rId7" Type="http://schemas.openxmlformats.org/officeDocument/2006/relationships/hyperlink" Target="https://www.instagram.com/explore/tags/aksesorissepeda/" TargetMode="External"/><Relationship Id="rId12" Type="http://schemas.openxmlformats.org/officeDocument/2006/relationships/hyperlink" Target="https://www.instagram.com/explore/tags/reelsvideo/"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instagram.com/explore/tags/perlengkapansepeda/" TargetMode="External"/><Relationship Id="rId11" Type="http://schemas.openxmlformats.org/officeDocument/2006/relationships/hyperlink" Target="https://www.instagram.com/explore/tags/reels/" TargetMode="External"/><Relationship Id="rId5" Type="http://schemas.openxmlformats.org/officeDocument/2006/relationships/hyperlink" Target="https://www.instagram.com/explore/tags/tokosepeda/" TargetMode="External"/><Relationship Id="rId10" Type="http://schemas.openxmlformats.org/officeDocument/2006/relationships/hyperlink" Target="https://www.instagram.com/explore/tags/cleats/" TargetMode="External"/><Relationship Id="rId4" Type="http://schemas.openxmlformats.org/officeDocument/2006/relationships/hyperlink" Target="https://www.instagram.com/explore/tags/cyclingapparel/" TargetMode="External"/><Relationship Id="rId9" Type="http://schemas.openxmlformats.org/officeDocument/2006/relationships/hyperlink" Target="https://www.instagram.com/explore/tags/lookcycle/" TargetMode="External"/><Relationship Id="rId1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instagram.com/explore/tags/530jakarta/" TargetMode="External"/><Relationship Id="rId7" Type="http://schemas.openxmlformats.org/officeDocument/2006/relationships/hyperlink" Target="https://www.instagram.com/explore/tags/bersepedaindonesia/"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instagram.com/explore/tags/bersepeda/" TargetMode="External"/><Relationship Id="rId5" Type="http://schemas.openxmlformats.org/officeDocument/2006/relationships/hyperlink" Target="https://www.instagram.com/explore/tags/cyclingdownhill/" TargetMode="External"/><Relationship Id="rId4" Type="http://schemas.openxmlformats.org/officeDocument/2006/relationships/hyperlink" Target="https://www.instagram.com/explore/tags/cyclingadventur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www.instagram.com/explore/tags/530jakarta/" TargetMode="External"/><Relationship Id="rId7" Type="http://schemas.openxmlformats.org/officeDocument/2006/relationships/hyperlink" Target="https://www.instagram.com/explore/tags/yourbicycl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instagram.com/explore/tags/mybicycle/" TargetMode="External"/><Relationship Id="rId5" Type="http://schemas.openxmlformats.org/officeDocument/2006/relationships/hyperlink" Target="https://www.instagram.com/explore/tags/remcakram/" TargetMode="External"/><Relationship Id="rId10" Type="http://schemas.openxmlformats.org/officeDocument/2006/relationships/image" Target="../media/image13.png"/><Relationship Id="rId4" Type="http://schemas.openxmlformats.org/officeDocument/2006/relationships/hyperlink" Target="https://www.instagram.com/explore/tags/diskbrakes/" TargetMode="External"/><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hyperlink" Target="https://www.instagram.com/explore/tags/tokosepeda/" TargetMode="External"/><Relationship Id="rId3" Type="http://schemas.openxmlformats.org/officeDocument/2006/relationships/hyperlink" Target="https://www.instagram.com/explore/tags/530jakarta/" TargetMode="External"/><Relationship Id="rId7" Type="http://schemas.openxmlformats.org/officeDocument/2006/relationships/hyperlink" Target="https://www.instagram.com/explore/tags/vittoriatire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instagram.com/explore/tags/bansepeda/" TargetMode="External"/><Relationship Id="rId11" Type="http://schemas.openxmlformats.org/officeDocument/2006/relationships/image" Target="../media/image14.png"/><Relationship Id="rId5" Type="http://schemas.openxmlformats.org/officeDocument/2006/relationships/hyperlink" Target="https://www.instagram.com/explore/tags/tires/" TargetMode="External"/><Relationship Id="rId10" Type="http://schemas.openxmlformats.org/officeDocument/2006/relationships/hyperlink" Target="https://www.instagram.com/explore/tags/perlengkapansepeda/" TargetMode="External"/><Relationship Id="rId4" Type="http://schemas.openxmlformats.org/officeDocument/2006/relationships/hyperlink" Target="https://www.instagram.com/explore/tags/vittoria/" TargetMode="External"/><Relationship Id="rId9" Type="http://schemas.openxmlformats.org/officeDocument/2006/relationships/hyperlink" Target="https://www.instagram.com/explore/tags/tokosepedajakart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instagram.com/explore/tags/530jakarta/" TargetMode="External"/><Relationship Id="rId7" Type="http://schemas.openxmlformats.org/officeDocument/2006/relationships/hyperlink" Target="https://www.instagram.com/explore/tags/sepedatourin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instagram.com/explore/tags/sepedaan/" TargetMode="External"/><Relationship Id="rId5" Type="http://schemas.openxmlformats.org/officeDocument/2006/relationships/hyperlink" Target="https://www.instagram.com/explore/tags/sepedaindonesia/" TargetMode="External"/><Relationship Id="rId10" Type="http://schemas.openxmlformats.org/officeDocument/2006/relationships/image" Target="../media/image17.png"/><Relationship Id="rId4" Type="http://schemas.openxmlformats.org/officeDocument/2006/relationships/hyperlink" Target="https://www.instagram.com/explore/tags/sepeda/" TargetMode="External"/><Relationship Id="rId9"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www.instagram.com/explore/tags/cyclinglife/" TargetMode="External"/><Relationship Id="rId3" Type="http://schemas.openxmlformats.org/officeDocument/2006/relationships/hyperlink" Target="https://www.instagram.com/_dyhael_/" TargetMode="External"/><Relationship Id="rId7" Type="http://schemas.openxmlformats.org/officeDocument/2006/relationships/hyperlink" Target="https://www.instagram.com/explore/tags/pesepedacantik/"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instagram.com/explore/tags/pesepedaindonesia/" TargetMode="External"/><Relationship Id="rId5" Type="http://schemas.openxmlformats.org/officeDocument/2006/relationships/hyperlink" Target="https://www.instagram.com/explore/tags/pesepeda/" TargetMode="External"/><Relationship Id="rId4" Type="http://schemas.openxmlformats.org/officeDocument/2006/relationships/hyperlink" Target="https://www.instagram.com/explore/tags/530jakarta/" TargetMode="Externa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r>
              <a:rPr dirty="0"/>
              <a:t>Social Media Report test</a:t>
            </a:r>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d" dirty="0"/>
              <a:t>for</a:t>
            </a:r>
            <a:endParaRPr dirty="0"/>
          </a:p>
        </p:txBody>
      </p:sp>
      <p:sp>
        <p:nvSpPr>
          <p:cNvPr id="61" name="Google Shape;61;p13"/>
          <p:cNvSpPr txBox="1"/>
          <p:nvPr/>
        </p:nvSpPr>
        <p:spPr>
          <a:xfrm>
            <a:off x="1880850" y="4695150"/>
            <a:ext cx="5382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sz="500">
                <a:solidFill>
                  <a:srgbClr val="999999"/>
                </a:solidFill>
                <a:latin typeface="Average"/>
                <a:ea typeface="Average"/>
                <a:cs typeface="Average"/>
                <a:sym typeface="Average"/>
              </a:rPr>
              <a:t>DOTCOMMA STUDIO OWNS ALL CONTENTS ON THIS DOCUMENT, YOU CAN NOT REPRODUCE, COPIED OR STORE IT FOR ANY MEANS WITHOUT PERMISSION FROM DOTCOMMA STUDIO COPYRIGHT </a:t>
            </a:r>
            <a:r>
              <a:rPr lang="id" sz="150">
                <a:solidFill>
                  <a:srgbClr val="999999"/>
                </a:solidFill>
              </a:rPr>
              <a:t>©2022</a:t>
            </a:r>
            <a:endParaRPr sz="150">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LIKES ORGANIC POST</a:t>
            </a:r>
            <a:endParaRPr/>
          </a:p>
        </p:txBody>
      </p:sp>
      <p:sp>
        <p:nvSpPr>
          <p:cNvPr id="133" name="Google Shape;133;p22"/>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ORGANIC POST BASED ON REACH</a:t>
            </a:r>
            <a:endParaRPr/>
          </a:p>
        </p:txBody>
      </p:sp>
      <p:sp>
        <p:nvSpPr>
          <p:cNvPr id="134" name="Google Shape;134;p22"/>
          <p:cNvSpPr txBox="1"/>
          <p:nvPr/>
        </p:nvSpPr>
        <p:spPr>
          <a:xfrm>
            <a:off x="4124425" y="1831200"/>
            <a:ext cx="4445700" cy="165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Protect your KEO cleats!</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latin typeface="Roboto"/>
                <a:ea typeface="Roboto"/>
                <a:cs typeface="Roboto"/>
                <a:sym typeface="Roboto"/>
              </a:rPr>
              <a:t>It’s not only for comfort while walking around with your cycling shoes, wearing KEO Cover also lengthen the life of your cleats and improve safety thanks to its anti-slip surface.</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#cyclingapparel</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#tokosepeda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#perlengkapansepeda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#aksesorissepeda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#keo</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9">
                  <a:extLst>
                    <a:ext uri="{A12FA001-AC4F-418D-AE19-62706E023703}">
                      <ahyp:hlinkClr xmlns:ahyp="http://schemas.microsoft.com/office/drawing/2018/hyperlinkcolor" val="tx"/>
                    </a:ext>
                  </a:extLst>
                </a:hlinkClick>
              </a:rPr>
              <a:t>#lookcycle</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10">
                  <a:extLst>
                    <a:ext uri="{A12FA001-AC4F-418D-AE19-62706E023703}">
                      <ahyp:hlinkClr xmlns:ahyp="http://schemas.microsoft.com/office/drawing/2018/hyperlinkcolor" val="tx"/>
                    </a:ext>
                  </a:extLst>
                </a:hlinkClick>
              </a:rPr>
              <a:t>#cleats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11">
                  <a:extLst>
                    <a:ext uri="{A12FA001-AC4F-418D-AE19-62706E023703}">
                      <ahyp:hlinkClr xmlns:ahyp="http://schemas.microsoft.com/office/drawing/2018/hyperlinkcolor" val="tx"/>
                    </a:ext>
                  </a:extLst>
                </a:hlinkClick>
              </a:rPr>
              <a:t>#reels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12">
                  <a:extLst>
                    <a:ext uri="{A12FA001-AC4F-418D-AE19-62706E023703}">
                      <ahyp:hlinkClr xmlns:ahyp="http://schemas.microsoft.com/office/drawing/2018/hyperlinkcolor" val="tx"/>
                    </a:ext>
                  </a:extLst>
                </a:hlinkClick>
              </a:rPr>
              <a:t>#reelsvideo</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13">
                  <a:extLst>
                    <a:ext uri="{A12FA001-AC4F-418D-AE19-62706E023703}">
                      <ahyp:hlinkClr xmlns:ahyp="http://schemas.microsoft.com/office/drawing/2018/hyperlinkcolor" val="tx"/>
                    </a:ext>
                  </a:extLst>
                </a:hlinkClick>
              </a:rPr>
              <a:t>#reelsinstagram</a:t>
            </a:r>
            <a:endParaRPr sz="1050">
              <a:solidFill>
                <a:schemeClr val="dk1"/>
              </a:solidFill>
              <a:latin typeface="Roboto"/>
              <a:ea typeface="Roboto"/>
              <a:cs typeface="Roboto"/>
              <a:sym typeface="Roboto"/>
            </a:endParaRPr>
          </a:p>
        </p:txBody>
      </p:sp>
      <p:sp>
        <p:nvSpPr>
          <p:cNvPr id="135" name="Google Shape;135;p22"/>
          <p:cNvSpPr txBox="1"/>
          <p:nvPr/>
        </p:nvSpPr>
        <p:spPr>
          <a:xfrm>
            <a:off x="4124425" y="3769150"/>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Jumat, 30 Desember 2022 dan mendapat 1.5K reach.</a:t>
            </a:r>
            <a:endParaRPr sz="1300">
              <a:solidFill>
                <a:schemeClr val="dk1"/>
              </a:solidFill>
            </a:endParaRPr>
          </a:p>
        </p:txBody>
      </p:sp>
      <p:pic>
        <p:nvPicPr>
          <p:cNvPr id="136" name="Google Shape;136;p22"/>
          <p:cNvPicPr preferRelativeResize="0"/>
          <p:nvPr/>
        </p:nvPicPr>
        <p:blipFill>
          <a:blip r:embed="rId14">
            <a:alphaModFix/>
          </a:blip>
          <a:stretch>
            <a:fillRect/>
          </a:stretch>
        </p:blipFill>
        <p:spPr>
          <a:xfrm>
            <a:off x="1585075" y="1059675"/>
            <a:ext cx="2198708" cy="3905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LIKES ORGANIC POST</a:t>
            </a:r>
            <a:endParaRPr/>
          </a:p>
        </p:txBody>
      </p:sp>
      <p:sp>
        <p:nvSpPr>
          <p:cNvPr id="142" name="Google Shape;142;p23"/>
          <p:cNvSpPr txBox="1"/>
          <p:nvPr/>
        </p:nvSpPr>
        <p:spPr>
          <a:xfrm>
            <a:off x="0" y="0"/>
            <a:ext cx="3000000" cy="346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050">
              <a:solidFill>
                <a:schemeClr val="hlink"/>
              </a:solidFill>
              <a:highlight>
                <a:srgbClr val="FFFFFF"/>
              </a:highlight>
              <a:latin typeface="Roboto"/>
              <a:ea typeface="Roboto"/>
              <a:cs typeface="Roboto"/>
              <a:sym typeface="Roboto"/>
            </a:endParaRPr>
          </a:p>
        </p:txBody>
      </p:sp>
      <p:sp>
        <p:nvSpPr>
          <p:cNvPr id="143" name="Google Shape;143;p23"/>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ORGANIC POST B</a:t>
            </a:r>
            <a:r>
              <a:rPr lang="id"/>
              <a:t>ASED ON LIKES</a:t>
            </a:r>
            <a:endParaRPr/>
          </a:p>
        </p:txBody>
      </p:sp>
      <p:sp>
        <p:nvSpPr>
          <p:cNvPr id="144" name="Google Shape;144;p23"/>
          <p:cNvSpPr txBox="1"/>
          <p:nvPr/>
        </p:nvSpPr>
        <p:spPr>
          <a:xfrm>
            <a:off x="4124425" y="1831200"/>
            <a:ext cx="4445700" cy="13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Going on an adventure with De Rosa Merak makes you go up and downhill effortlessly, especially when you are in a race!</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latin typeface="Roboto"/>
                <a:ea typeface="Roboto"/>
                <a:cs typeface="Roboto"/>
                <a:sym typeface="Roboto"/>
              </a:rPr>
              <a:t>Can’t wait to have it right?</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#cyclingadventures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#cyclingdownhill</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#bersepeda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#bersepedaindonesia</a:t>
            </a:r>
            <a:endParaRPr sz="1050">
              <a:solidFill>
                <a:schemeClr val="dk1"/>
              </a:solidFill>
              <a:latin typeface="Roboto"/>
              <a:ea typeface="Roboto"/>
              <a:cs typeface="Roboto"/>
              <a:sym typeface="Roboto"/>
            </a:endParaRPr>
          </a:p>
        </p:txBody>
      </p:sp>
      <p:sp>
        <p:nvSpPr>
          <p:cNvPr id="145" name="Google Shape;145;p23"/>
          <p:cNvSpPr txBox="1"/>
          <p:nvPr/>
        </p:nvSpPr>
        <p:spPr>
          <a:xfrm>
            <a:off x="4124425" y="3769150"/>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Rabu, 7 Desember 2022 dan mendapat 1.5k reach.</a:t>
            </a:r>
            <a:endParaRPr sz="1300">
              <a:solidFill>
                <a:schemeClr val="dk1"/>
              </a:solidFill>
            </a:endParaRPr>
          </a:p>
        </p:txBody>
      </p:sp>
      <p:pic>
        <p:nvPicPr>
          <p:cNvPr id="146" name="Google Shape;146;p23"/>
          <p:cNvPicPr preferRelativeResize="0"/>
          <p:nvPr/>
        </p:nvPicPr>
        <p:blipFill>
          <a:blip r:embed="rId8">
            <a:alphaModFix/>
          </a:blip>
          <a:stretch>
            <a:fillRect/>
          </a:stretch>
        </p:blipFill>
        <p:spPr>
          <a:xfrm>
            <a:off x="1348850" y="1119800"/>
            <a:ext cx="2181549" cy="390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STORY BASED ON REACH</a:t>
            </a:r>
            <a:endParaRPr/>
          </a:p>
        </p:txBody>
      </p:sp>
      <p:pic>
        <p:nvPicPr>
          <p:cNvPr id="152" name="Google Shape;152;p24"/>
          <p:cNvPicPr preferRelativeResize="0"/>
          <p:nvPr/>
        </p:nvPicPr>
        <p:blipFill>
          <a:blip r:embed="rId3">
            <a:alphaModFix/>
          </a:blip>
          <a:stretch>
            <a:fillRect/>
          </a:stretch>
        </p:blipFill>
        <p:spPr>
          <a:xfrm>
            <a:off x="152400" y="1666975"/>
            <a:ext cx="8839202" cy="18095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STORY BASED ON REACH</a:t>
            </a:r>
            <a:endParaRPr/>
          </a:p>
        </p:txBody>
      </p:sp>
      <p:sp>
        <p:nvSpPr>
          <p:cNvPr id="158" name="Google Shape;158;p25"/>
          <p:cNvSpPr txBox="1"/>
          <p:nvPr/>
        </p:nvSpPr>
        <p:spPr>
          <a:xfrm>
            <a:off x="3412050" y="2247900"/>
            <a:ext cx="3852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Senin, 19 Desember 2022 dan mendapat reach sebanyak 1.1k.</a:t>
            </a:r>
            <a:endParaRPr sz="1300">
              <a:solidFill>
                <a:schemeClr val="dk1"/>
              </a:solidFill>
            </a:endParaRPr>
          </a:p>
        </p:txBody>
      </p:sp>
      <p:pic>
        <p:nvPicPr>
          <p:cNvPr id="159" name="Google Shape;159;p25"/>
          <p:cNvPicPr preferRelativeResize="0"/>
          <p:nvPr/>
        </p:nvPicPr>
        <p:blipFill>
          <a:blip r:embed="rId3">
            <a:alphaModFix/>
          </a:blip>
          <a:stretch>
            <a:fillRect/>
          </a:stretch>
        </p:blipFill>
        <p:spPr>
          <a:xfrm>
            <a:off x="994200" y="1056975"/>
            <a:ext cx="2196900" cy="390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ORGANIC STORY BASED ON REACH</a:t>
            </a:r>
            <a:endParaRPr/>
          </a:p>
        </p:txBody>
      </p:sp>
      <p:sp>
        <p:nvSpPr>
          <p:cNvPr id="165" name="Google Shape;165;p26"/>
          <p:cNvSpPr txBox="1"/>
          <p:nvPr/>
        </p:nvSpPr>
        <p:spPr>
          <a:xfrm>
            <a:off x="3369700" y="2635950"/>
            <a:ext cx="3852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Selasa,20 Desember 2022 dan mendapat reach sebanyak 872.</a:t>
            </a:r>
            <a:endParaRPr sz="1300">
              <a:solidFill>
                <a:schemeClr val="dk1"/>
              </a:solidFill>
            </a:endParaRPr>
          </a:p>
        </p:txBody>
      </p:sp>
      <p:pic>
        <p:nvPicPr>
          <p:cNvPr id="166" name="Google Shape;166;p26"/>
          <p:cNvPicPr preferRelativeResize="0"/>
          <p:nvPr/>
        </p:nvPicPr>
        <p:blipFill>
          <a:blip r:embed="rId3">
            <a:alphaModFix/>
          </a:blip>
          <a:stretch>
            <a:fillRect/>
          </a:stretch>
        </p:blipFill>
        <p:spPr>
          <a:xfrm>
            <a:off x="1044125" y="1099775"/>
            <a:ext cx="2196900" cy="3905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ORGANIC STORY BASED ON REACH</a:t>
            </a:r>
            <a:endParaRPr/>
          </a:p>
        </p:txBody>
      </p:sp>
      <p:sp>
        <p:nvSpPr>
          <p:cNvPr id="172" name="Google Shape;172;p27"/>
          <p:cNvSpPr txBox="1"/>
          <p:nvPr/>
        </p:nvSpPr>
        <p:spPr>
          <a:xfrm>
            <a:off x="3313275" y="2480725"/>
            <a:ext cx="3852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Jumat, 16 Desember 2022 dan mendapat reach sebanyak 807.</a:t>
            </a:r>
            <a:endParaRPr sz="950">
              <a:solidFill>
                <a:schemeClr val="dk1"/>
              </a:solidFill>
              <a:latin typeface="Roboto"/>
              <a:ea typeface="Roboto"/>
              <a:cs typeface="Roboto"/>
              <a:sym typeface="Roboto"/>
            </a:endParaRPr>
          </a:p>
        </p:txBody>
      </p:sp>
      <p:pic>
        <p:nvPicPr>
          <p:cNvPr id="173" name="Google Shape;173;p27"/>
          <p:cNvPicPr preferRelativeResize="0"/>
          <p:nvPr/>
        </p:nvPicPr>
        <p:blipFill>
          <a:blip r:embed="rId3">
            <a:alphaModFix/>
          </a:blip>
          <a:stretch>
            <a:fillRect/>
          </a:stretch>
        </p:blipFill>
        <p:spPr>
          <a:xfrm>
            <a:off x="979950" y="1099750"/>
            <a:ext cx="2196900" cy="390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id"/>
              <a:t>Least Performing Posts</a:t>
            </a:r>
            <a:endParaRPr/>
          </a:p>
        </p:txBody>
      </p:sp>
      <p:sp>
        <p:nvSpPr>
          <p:cNvPr id="179" name="Google Shape;179;p28"/>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d"/>
              <a:t>in December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POSTS BASED ON REACH</a:t>
            </a:r>
            <a:endParaRPr/>
          </a:p>
        </p:txBody>
      </p:sp>
      <p:pic>
        <p:nvPicPr>
          <p:cNvPr id="185" name="Google Shape;185;p29"/>
          <p:cNvPicPr preferRelativeResize="0"/>
          <p:nvPr/>
        </p:nvPicPr>
        <p:blipFill>
          <a:blip r:embed="rId3">
            <a:alphaModFix/>
          </a:blip>
          <a:stretch>
            <a:fillRect/>
          </a:stretch>
        </p:blipFill>
        <p:spPr>
          <a:xfrm>
            <a:off x="152400" y="1696550"/>
            <a:ext cx="8839200" cy="17504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LEAST PERFORMING</a:t>
            </a:r>
            <a:r>
              <a:rPr lang="id">
                <a:solidFill>
                  <a:srgbClr val="000000"/>
                </a:solidFill>
              </a:rPr>
              <a:t> </a:t>
            </a:r>
            <a:r>
              <a:rPr lang="id"/>
              <a:t>POSTS</a:t>
            </a:r>
            <a:endParaRPr/>
          </a:p>
        </p:txBody>
      </p:sp>
      <p:sp>
        <p:nvSpPr>
          <p:cNvPr id="191" name="Google Shape;191;p30"/>
          <p:cNvSpPr txBox="1"/>
          <p:nvPr/>
        </p:nvSpPr>
        <p:spPr>
          <a:xfrm>
            <a:off x="4198775" y="1941275"/>
            <a:ext cx="4366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Dirty disc brakes can bother your performance, so cleaning it regularly is highly recommended! 530jakarta have 4 easy steps for cleaning it.</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latin typeface="Roboto"/>
                <a:ea typeface="Roboto"/>
                <a:cs typeface="Roboto"/>
                <a:sym typeface="Roboto"/>
              </a:rPr>
              <a:t>Find out more in this post!</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#diskbrakes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#remcakram</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#mybicycle</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#yourbicycle</a:t>
            </a:r>
            <a:endParaRPr sz="1050">
              <a:solidFill>
                <a:schemeClr val="dk1"/>
              </a:solidFill>
              <a:latin typeface="Roboto"/>
              <a:ea typeface="Roboto"/>
              <a:cs typeface="Roboto"/>
              <a:sym typeface="Roboto"/>
            </a:endParaRPr>
          </a:p>
        </p:txBody>
      </p:sp>
      <p:sp>
        <p:nvSpPr>
          <p:cNvPr id="192" name="Google Shape;192;p30"/>
          <p:cNvSpPr txBox="1"/>
          <p:nvPr/>
        </p:nvSpPr>
        <p:spPr>
          <a:xfrm>
            <a:off x="4248125" y="3434375"/>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Jumat, 2 Desember 2022 dan mendapat reach sebanyak 355.</a:t>
            </a:r>
            <a:endParaRPr sz="1300">
              <a:solidFill>
                <a:schemeClr val="dk1"/>
              </a:solidFill>
            </a:endParaRPr>
          </a:p>
        </p:txBody>
      </p:sp>
      <p:sp>
        <p:nvSpPr>
          <p:cNvPr id="193" name="Google Shape;193;p30"/>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POST BASED ON REACH</a:t>
            </a:r>
            <a:endParaRPr/>
          </a:p>
        </p:txBody>
      </p:sp>
      <p:pic>
        <p:nvPicPr>
          <p:cNvPr id="194" name="Google Shape;194;p30"/>
          <p:cNvPicPr preferRelativeResize="0"/>
          <p:nvPr/>
        </p:nvPicPr>
        <p:blipFill>
          <a:blip r:embed="rId8">
            <a:alphaModFix/>
          </a:blip>
          <a:stretch>
            <a:fillRect/>
          </a:stretch>
        </p:blipFill>
        <p:spPr>
          <a:xfrm>
            <a:off x="152400" y="1085500"/>
            <a:ext cx="1316701" cy="1307775"/>
          </a:xfrm>
          <a:prstGeom prst="rect">
            <a:avLst/>
          </a:prstGeom>
          <a:noFill/>
          <a:ln>
            <a:noFill/>
          </a:ln>
        </p:spPr>
      </p:pic>
      <p:pic>
        <p:nvPicPr>
          <p:cNvPr id="195" name="Google Shape;195;p30"/>
          <p:cNvPicPr preferRelativeResize="0"/>
          <p:nvPr/>
        </p:nvPicPr>
        <p:blipFill>
          <a:blip r:embed="rId9">
            <a:alphaModFix/>
          </a:blip>
          <a:stretch>
            <a:fillRect/>
          </a:stretch>
        </p:blipFill>
        <p:spPr>
          <a:xfrm>
            <a:off x="1543500" y="1085500"/>
            <a:ext cx="1304232" cy="1307775"/>
          </a:xfrm>
          <a:prstGeom prst="rect">
            <a:avLst/>
          </a:prstGeom>
          <a:noFill/>
          <a:ln>
            <a:noFill/>
          </a:ln>
        </p:spPr>
      </p:pic>
      <p:pic>
        <p:nvPicPr>
          <p:cNvPr id="196" name="Google Shape;196;p30"/>
          <p:cNvPicPr preferRelativeResize="0"/>
          <p:nvPr/>
        </p:nvPicPr>
        <p:blipFill>
          <a:blip r:embed="rId10">
            <a:alphaModFix/>
          </a:blip>
          <a:stretch>
            <a:fillRect/>
          </a:stretch>
        </p:blipFill>
        <p:spPr>
          <a:xfrm>
            <a:off x="794650" y="2457281"/>
            <a:ext cx="1304224" cy="13042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1"/>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LEAST PERFORMING</a:t>
            </a:r>
            <a:r>
              <a:rPr lang="id">
                <a:solidFill>
                  <a:srgbClr val="000000"/>
                </a:solidFill>
              </a:rPr>
              <a:t> </a:t>
            </a:r>
            <a:r>
              <a:rPr lang="id"/>
              <a:t>POSTS</a:t>
            </a:r>
            <a:endParaRPr/>
          </a:p>
        </p:txBody>
      </p:sp>
      <p:sp>
        <p:nvSpPr>
          <p:cNvPr id="202" name="Google Shape;202;p31"/>
          <p:cNvSpPr txBox="1"/>
          <p:nvPr/>
        </p:nvSpPr>
        <p:spPr>
          <a:xfrm>
            <a:off x="4288150" y="1706550"/>
            <a:ext cx="42177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The famous Vittoria Corsa N.EXT is also available at 530 Jakarta!</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latin typeface="Roboto"/>
                <a:ea typeface="Roboto"/>
                <a:cs typeface="Roboto"/>
                <a:sym typeface="Roboto"/>
              </a:rPr>
              <a:t>This superior road tire is guaranteed to bring you to the finish line much faster than everyone else with excellent rolling efficiency and grip. Try it for yourself 😜</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#vittoria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#tires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#bansepeda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#vittoriatires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#tokosepeda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9">
                  <a:extLst>
                    <a:ext uri="{A12FA001-AC4F-418D-AE19-62706E023703}">
                      <ahyp:hlinkClr xmlns:ahyp="http://schemas.microsoft.com/office/drawing/2018/hyperlinkcolor" val="tx"/>
                    </a:ext>
                  </a:extLst>
                </a:hlinkClick>
              </a:rPr>
              <a:t>#tokosepedajakarta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10">
                  <a:extLst>
                    <a:ext uri="{A12FA001-AC4F-418D-AE19-62706E023703}">
                      <ahyp:hlinkClr xmlns:ahyp="http://schemas.microsoft.com/office/drawing/2018/hyperlinkcolor" val="tx"/>
                    </a:ext>
                  </a:extLst>
                </a:hlinkClick>
              </a:rPr>
              <a:t>#perlengkapansepeda</a:t>
            </a:r>
            <a:endParaRPr sz="1050">
              <a:solidFill>
                <a:schemeClr val="dk1"/>
              </a:solidFill>
              <a:latin typeface="Roboto"/>
              <a:ea typeface="Roboto"/>
              <a:cs typeface="Roboto"/>
              <a:sym typeface="Roboto"/>
            </a:endParaRPr>
          </a:p>
        </p:txBody>
      </p:sp>
      <p:sp>
        <p:nvSpPr>
          <p:cNvPr id="203" name="Google Shape;203;p31"/>
          <p:cNvSpPr txBox="1"/>
          <p:nvPr/>
        </p:nvSpPr>
        <p:spPr>
          <a:xfrm>
            <a:off x="4288150" y="3269500"/>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Rabu, 21 Desember 2022 dan mendapat reach sebanyak 429.</a:t>
            </a:r>
            <a:endParaRPr sz="1300">
              <a:solidFill>
                <a:schemeClr val="dk1"/>
              </a:solidFill>
            </a:endParaRPr>
          </a:p>
        </p:txBody>
      </p:sp>
      <p:sp>
        <p:nvSpPr>
          <p:cNvPr id="204" name="Google Shape;204;p31"/>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POST BASED ON REACH</a:t>
            </a:r>
            <a:endParaRPr/>
          </a:p>
        </p:txBody>
      </p:sp>
      <p:pic>
        <p:nvPicPr>
          <p:cNvPr id="205" name="Google Shape;205;p31"/>
          <p:cNvPicPr preferRelativeResize="0"/>
          <p:nvPr/>
        </p:nvPicPr>
        <p:blipFill>
          <a:blip r:embed="rId11">
            <a:alphaModFix/>
          </a:blip>
          <a:stretch>
            <a:fillRect/>
          </a:stretch>
        </p:blipFill>
        <p:spPr>
          <a:xfrm>
            <a:off x="152400" y="1085500"/>
            <a:ext cx="3926825" cy="3905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1725900" y="46100"/>
            <a:ext cx="5692200" cy="98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 sz="3900" b="1">
                <a:solidFill>
                  <a:srgbClr val="4A86E8"/>
                </a:solidFill>
              </a:rPr>
              <a:t>Overall Insight</a:t>
            </a:r>
            <a:endParaRPr sz="3900" b="1">
              <a:solidFill>
                <a:srgbClr val="4A86E8"/>
              </a:solidFill>
            </a:endParaRPr>
          </a:p>
        </p:txBody>
      </p:sp>
      <p:sp>
        <p:nvSpPr>
          <p:cNvPr id="67" name="Google Shape;67;p14"/>
          <p:cNvSpPr txBox="1">
            <a:spLocks noGrp="1"/>
          </p:cNvSpPr>
          <p:nvPr>
            <p:ph type="subTitle" idx="1"/>
          </p:nvPr>
        </p:nvSpPr>
        <p:spPr>
          <a:xfrm>
            <a:off x="1460550" y="3928175"/>
            <a:ext cx="6218400" cy="6693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id" dirty="0">
                <a:solidFill>
                  <a:srgbClr val="93C47D"/>
                </a:solidFill>
              </a:rPr>
              <a:t>Untuk insight bulan Desember, seluruh insight Instagram </a:t>
            </a:r>
            <a:r>
              <a:rPr lang="en-US" dirty="0">
                <a:solidFill>
                  <a:srgbClr val="93C47D"/>
                </a:solidFill>
              </a:rPr>
              <a:t>lorem </a:t>
            </a:r>
            <a:r>
              <a:rPr lang="id" dirty="0">
                <a:solidFill>
                  <a:srgbClr val="93C47D"/>
                </a:solidFill>
              </a:rPr>
              <a:t>mengalami kenaikan yang cukup signifikan kecuali pada bagian followers.</a:t>
            </a:r>
            <a:endParaRPr dirty="0">
              <a:solidFill>
                <a:srgbClr val="93C47D"/>
              </a:solidFill>
            </a:endParaRPr>
          </a:p>
        </p:txBody>
      </p:sp>
      <p:graphicFrame>
        <p:nvGraphicFramePr>
          <p:cNvPr id="68" name="Google Shape;68;p14"/>
          <p:cNvGraphicFramePr/>
          <p:nvPr>
            <p:extLst>
              <p:ext uri="{D42A27DB-BD31-4B8C-83A1-F6EECF244321}">
                <p14:modId xmlns:p14="http://schemas.microsoft.com/office/powerpoint/2010/main" val="747809348"/>
              </p:ext>
            </p:extLst>
          </p:nvPr>
        </p:nvGraphicFramePr>
        <p:xfrm>
          <a:off x="908400" y="1383675"/>
          <a:ext cx="7239000" cy="2079858"/>
        </p:xfrm>
        <a:graphic>
          <a:graphicData uri="http://schemas.openxmlformats.org/drawingml/2006/table">
            <a:tbl>
              <a:tblPr>
                <a:noFill/>
                <a:tableStyleId>{4663A79D-5327-4621-8158-8B1E2153D470}</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id" b="1"/>
                        <a:t>Insight</a:t>
                      </a:r>
                      <a:endParaRPr b="1"/>
                    </a:p>
                  </a:txBody>
                  <a:tcPr marL="91425" marR="91425" marT="91425" marB="91425">
                    <a:solidFill>
                      <a:srgbClr val="FFE599"/>
                    </a:solidFill>
                  </a:tcPr>
                </a:tc>
                <a:tc>
                  <a:txBody>
                    <a:bodyPr/>
                    <a:lstStyle/>
                    <a:p>
                      <a:pPr marL="0" lvl="0" indent="0" algn="ctr" rtl="0">
                        <a:spcBef>
                          <a:spcPts val="0"/>
                        </a:spcBef>
                        <a:spcAft>
                          <a:spcPts val="0"/>
                        </a:spcAft>
                        <a:buNone/>
                      </a:pPr>
                      <a:r>
                        <a:rPr lang="id" b="1" dirty="0"/>
                        <a:t>Instagram</a:t>
                      </a:r>
                      <a:endParaRPr b="1" dirty="0"/>
                    </a:p>
                  </a:txBody>
                  <a:tcPr marL="91425" marR="91425" marT="91425" marB="91425">
                    <a:solidFill>
                      <a:srgbClr val="FFE599"/>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id"/>
                        <a:t>Followers</a:t>
                      </a:r>
                      <a:endParaRPr/>
                    </a:p>
                  </a:txBody>
                  <a:tcPr marL="91425" marR="91425" marT="91425" marB="91425">
                    <a:solidFill>
                      <a:srgbClr val="FCE5CD"/>
                    </a:solidFill>
                  </a:tcPr>
                </a:tc>
                <a:tc>
                  <a:txBody>
                    <a:bodyPr/>
                    <a:lstStyle/>
                    <a:p>
                      <a:pPr marL="0" lvl="0" indent="0" algn="ctr" rtl="0">
                        <a:lnSpc>
                          <a:spcPct val="163636"/>
                        </a:lnSpc>
                        <a:spcBef>
                          <a:spcPts val="1200"/>
                        </a:spcBef>
                        <a:spcAft>
                          <a:spcPts val="1200"/>
                        </a:spcAft>
                        <a:buNone/>
                      </a:pPr>
                      <a:endParaRPr sz="1100" b="1" dirty="0">
                        <a:solidFill>
                          <a:schemeClr val="lt1"/>
                        </a:solidFill>
                      </a:endParaRPr>
                    </a:p>
                  </a:txBody>
                  <a:tcPr marL="91425" marR="91425" marT="91425" marB="91425">
                    <a:solidFill>
                      <a:srgbClr val="FCE5CD"/>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id"/>
                        <a:t>Reach</a:t>
                      </a:r>
                      <a:endParaRPr/>
                    </a:p>
                  </a:txBody>
                  <a:tcPr marL="91425" marR="91425" marT="91425" marB="91425">
                    <a:solidFill>
                      <a:srgbClr val="FCE5CD"/>
                    </a:solidFill>
                  </a:tcPr>
                </a:tc>
                <a:tc>
                  <a:txBody>
                    <a:bodyPr/>
                    <a:lstStyle/>
                    <a:p>
                      <a:pPr marL="0" lvl="0" indent="0" algn="ctr" rtl="0">
                        <a:lnSpc>
                          <a:spcPct val="163636"/>
                        </a:lnSpc>
                        <a:spcBef>
                          <a:spcPts val="1200"/>
                        </a:spcBef>
                        <a:spcAft>
                          <a:spcPts val="1200"/>
                        </a:spcAft>
                        <a:buNone/>
                      </a:pPr>
                      <a:endParaRPr sz="1100" b="1" dirty="0">
                        <a:solidFill>
                          <a:schemeClr val="lt1"/>
                        </a:solidFill>
                      </a:endParaRPr>
                    </a:p>
                  </a:txBody>
                  <a:tcPr marL="91425" marR="91425" marT="91425" marB="91425">
                    <a:solidFill>
                      <a:srgbClr val="FCE5CD"/>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id"/>
                        <a:t>Profile Visits</a:t>
                      </a:r>
                      <a:endParaRPr/>
                    </a:p>
                  </a:txBody>
                  <a:tcPr marL="91425" marR="91425" marT="91425" marB="91425">
                    <a:solidFill>
                      <a:srgbClr val="FCE5CD"/>
                    </a:solidFill>
                  </a:tcPr>
                </a:tc>
                <a:tc>
                  <a:txBody>
                    <a:bodyPr/>
                    <a:lstStyle/>
                    <a:p>
                      <a:pPr marL="0" lvl="0" indent="0" algn="ctr" rtl="0">
                        <a:lnSpc>
                          <a:spcPct val="163636"/>
                        </a:lnSpc>
                        <a:spcBef>
                          <a:spcPts val="1200"/>
                        </a:spcBef>
                        <a:spcAft>
                          <a:spcPts val="1200"/>
                        </a:spcAft>
                        <a:buNone/>
                      </a:pPr>
                      <a:endParaRPr sz="1100" b="1" dirty="0">
                        <a:solidFill>
                          <a:schemeClr val="lt1"/>
                        </a:solidFill>
                      </a:endParaRPr>
                    </a:p>
                  </a:txBody>
                  <a:tcPr marL="91425" marR="91425" marT="91425" marB="91425">
                    <a:solidFill>
                      <a:srgbClr val="FCE5CD"/>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id"/>
                        <a:t>Engagement/Interactions</a:t>
                      </a:r>
                      <a:endParaRPr/>
                    </a:p>
                  </a:txBody>
                  <a:tcPr marL="91425" marR="91425" marT="91425" marB="91425">
                    <a:solidFill>
                      <a:srgbClr val="FCE5CD"/>
                    </a:solidFill>
                  </a:tcPr>
                </a:tc>
                <a:tc>
                  <a:txBody>
                    <a:bodyPr/>
                    <a:lstStyle/>
                    <a:p>
                      <a:pPr marL="0" lvl="0" indent="0" algn="ctr" rtl="0">
                        <a:lnSpc>
                          <a:spcPct val="163636"/>
                        </a:lnSpc>
                        <a:spcBef>
                          <a:spcPts val="1200"/>
                        </a:spcBef>
                        <a:spcAft>
                          <a:spcPts val="1200"/>
                        </a:spcAft>
                        <a:buNone/>
                      </a:pPr>
                      <a:endParaRPr sz="1100" b="1" dirty="0">
                        <a:solidFill>
                          <a:schemeClr val="lt1"/>
                        </a:solidFill>
                      </a:endParaRPr>
                    </a:p>
                  </a:txBody>
                  <a:tcPr marL="91425" marR="91425" marT="91425" marB="91425">
                    <a:solidFill>
                      <a:srgbClr val="FCE5CD"/>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2"/>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LEAST PERFORMING</a:t>
            </a:r>
            <a:r>
              <a:rPr lang="id">
                <a:solidFill>
                  <a:srgbClr val="000000"/>
                </a:solidFill>
              </a:rPr>
              <a:t> </a:t>
            </a:r>
            <a:r>
              <a:rPr lang="id"/>
              <a:t>POSTS</a:t>
            </a:r>
            <a:endParaRPr/>
          </a:p>
        </p:txBody>
      </p:sp>
      <p:sp>
        <p:nvSpPr>
          <p:cNvPr id="211" name="Google Shape;211;p32"/>
          <p:cNvSpPr txBox="1"/>
          <p:nvPr/>
        </p:nvSpPr>
        <p:spPr>
          <a:xfrm>
            <a:off x="4325825" y="1235300"/>
            <a:ext cx="4330500" cy="13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When you're on an adventure, you have to know where you're going. These GPS from Wahoo can help you 🧭 But before you buy it, you have to know which GPS suits your wants and needs.</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latin typeface="Roboto"/>
                <a:ea typeface="Roboto"/>
                <a:cs typeface="Roboto"/>
                <a:sym typeface="Roboto"/>
              </a:rPr>
              <a:t>Is it Elemnt Roam V2 or Elemnt Bolt V2?</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#sepedaindonesia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#sepedaan</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#sepedatouring</a:t>
            </a:r>
            <a:endParaRPr sz="1050">
              <a:solidFill>
                <a:schemeClr val="dk1"/>
              </a:solidFill>
              <a:latin typeface="Roboto"/>
              <a:ea typeface="Roboto"/>
              <a:cs typeface="Roboto"/>
              <a:sym typeface="Roboto"/>
            </a:endParaRPr>
          </a:p>
        </p:txBody>
      </p:sp>
      <p:sp>
        <p:nvSpPr>
          <p:cNvPr id="212" name="Google Shape;212;p32"/>
          <p:cNvSpPr txBox="1"/>
          <p:nvPr/>
        </p:nvSpPr>
        <p:spPr>
          <a:xfrm>
            <a:off x="4325825" y="3669550"/>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Jumat, 19 Desember 2022 dan mendapat reach sebanyak 471.</a:t>
            </a:r>
            <a:endParaRPr sz="1300">
              <a:solidFill>
                <a:schemeClr val="dk1"/>
              </a:solidFill>
            </a:endParaRPr>
          </a:p>
        </p:txBody>
      </p:sp>
      <p:sp>
        <p:nvSpPr>
          <p:cNvPr id="213" name="Google Shape;213;p32"/>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POST BASED ON REACH</a:t>
            </a:r>
            <a:endParaRPr/>
          </a:p>
        </p:txBody>
      </p:sp>
      <p:pic>
        <p:nvPicPr>
          <p:cNvPr id="214" name="Google Shape;214;p32"/>
          <p:cNvPicPr preferRelativeResize="0"/>
          <p:nvPr/>
        </p:nvPicPr>
        <p:blipFill>
          <a:blip r:embed="rId8">
            <a:alphaModFix/>
          </a:blip>
          <a:stretch>
            <a:fillRect/>
          </a:stretch>
        </p:blipFill>
        <p:spPr>
          <a:xfrm>
            <a:off x="152400" y="1085500"/>
            <a:ext cx="1498419" cy="1486249"/>
          </a:xfrm>
          <a:prstGeom prst="rect">
            <a:avLst/>
          </a:prstGeom>
          <a:noFill/>
          <a:ln>
            <a:noFill/>
          </a:ln>
        </p:spPr>
      </p:pic>
      <p:pic>
        <p:nvPicPr>
          <p:cNvPr id="215" name="Google Shape;215;p32"/>
          <p:cNvPicPr preferRelativeResize="0"/>
          <p:nvPr/>
        </p:nvPicPr>
        <p:blipFill>
          <a:blip r:embed="rId9">
            <a:alphaModFix/>
          </a:blip>
          <a:stretch>
            <a:fillRect/>
          </a:stretch>
        </p:blipFill>
        <p:spPr>
          <a:xfrm>
            <a:off x="1703348" y="1085500"/>
            <a:ext cx="1484230" cy="1486249"/>
          </a:xfrm>
          <a:prstGeom prst="rect">
            <a:avLst/>
          </a:prstGeom>
          <a:noFill/>
          <a:ln>
            <a:noFill/>
          </a:ln>
        </p:spPr>
      </p:pic>
      <p:pic>
        <p:nvPicPr>
          <p:cNvPr id="216" name="Google Shape;216;p32"/>
          <p:cNvPicPr preferRelativeResize="0"/>
          <p:nvPr/>
        </p:nvPicPr>
        <p:blipFill>
          <a:blip r:embed="rId10">
            <a:alphaModFix/>
          </a:blip>
          <a:stretch>
            <a:fillRect/>
          </a:stretch>
        </p:blipFill>
        <p:spPr>
          <a:xfrm>
            <a:off x="152400" y="2631400"/>
            <a:ext cx="1484225" cy="1484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 BASED ON REACH</a:t>
            </a:r>
            <a:endParaRPr/>
          </a:p>
        </p:txBody>
      </p:sp>
      <p:pic>
        <p:nvPicPr>
          <p:cNvPr id="222" name="Google Shape;222;p33"/>
          <p:cNvPicPr preferRelativeResize="0"/>
          <p:nvPr/>
        </p:nvPicPr>
        <p:blipFill>
          <a:blip r:embed="rId3">
            <a:alphaModFix/>
          </a:blip>
          <a:stretch>
            <a:fillRect/>
          </a:stretch>
        </p:blipFill>
        <p:spPr>
          <a:xfrm>
            <a:off x="152400" y="1672388"/>
            <a:ext cx="8839200" cy="179871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a:t>
            </a:r>
            <a:endParaRPr/>
          </a:p>
        </p:txBody>
      </p:sp>
      <p:sp>
        <p:nvSpPr>
          <p:cNvPr id="228" name="Google Shape;228;p34"/>
          <p:cNvSpPr txBox="1"/>
          <p:nvPr/>
        </p:nvSpPr>
        <p:spPr>
          <a:xfrm>
            <a:off x="4211950" y="2516363"/>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Selasa, 13 Desember 2022 dan mendapat reach sebanyak 162.</a:t>
            </a:r>
            <a:endParaRPr sz="1300">
              <a:solidFill>
                <a:schemeClr val="dk1"/>
              </a:solidFill>
            </a:endParaRPr>
          </a:p>
        </p:txBody>
      </p:sp>
      <p:sp>
        <p:nvSpPr>
          <p:cNvPr id="229" name="Google Shape;229;p34"/>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 BASED ON REACH</a:t>
            </a:r>
            <a:endParaRPr/>
          </a:p>
        </p:txBody>
      </p:sp>
      <p:pic>
        <p:nvPicPr>
          <p:cNvPr id="230" name="Google Shape;230;p34"/>
          <p:cNvPicPr preferRelativeResize="0"/>
          <p:nvPr/>
        </p:nvPicPr>
        <p:blipFill>
          <a:blip r:embed="rId3">
            <a:alphaModFix/>
          </a:blip>
          <a:stretch>
            <a:fillRect/>
          </a:stretch>
        </p:blipFill>
        <p:spPr>
          <a:xfrm>
            <a:off x="1322350" y="1064100"/>
            <a:ext cx="2196900" cy="3905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5"/>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a:t>
            </a:r>
            <a:endParaRPr/>
          </a:p>
        </p:txBody>
      </p:sp>
      <p:sp>
        <p:nvSpPr>
          <p:cNvPr id="236" name="Google Shape;236;p35"/>
          <p:cNvSpPr txBox="1"/>
          <p:nvPr/>
        </p:nvSpPr>
        <p:spPr>
          <a:xfrm>
            <a:off x="4211950" y="2516363"/>
            <a:ext cx="3958800" cy="6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JSelasa, 13 Desember 2022 dan mendapat reach sebanyak 165.</a:t>
            </a:r>
            <a:endParaRPr sz="1300">
              <a:solidFill>
                <a:schemeClr val="dk1"/>
              </a:solidFill>
            </a:endParaRPr>
          </a:p>
          <a:p>
            <a:pPr marL="0" lvl="0" indent="0" algn="l" rtl="0">
              <a:spcBef>
                <a:spcPts val="0"/>
              </a:spcBef>
              <a:spcAft>
                <a:spcPts val="0"/>
              </a:spcAft>
              <a:buNone/>
            </a:pPr>
            <a:endParaRPr sz="950">
              <a:solidFill>
                <a:schemeClr val="dk1"/>
              </a:solidFill>
              <a:latin typeface="Roboto"/>
              <a:ea typeface="Roboto"/>
              <a:cs typeface="Roboto"/>
              <a:sym typeface="Roboto"/>
            </a:endParaRPr>
          </a:p>
        </p:txBody>
      </p:sp>
      <p:sp>
        <p:nvSpPr>
          <p:cNvPr id="237" name="Google Shape;237;p35"/>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 BASED ON REACH</a:t>
            </a:r>
            <a:endParaRPr/>
          </a:p>
        </p:txBody>
      </p:sp>
      <p:pic>
        <p:nvPicPr>
          <p:cNvPr id="238" name="Google Shape;238;p35"/>
          <p:cNvPicPr preferRelativeResize="0"/>
          <p:nvPr/>
        </p:nvPicPr>
        <p:blipFill>
          <a:blip r:embed="rId3">
            <a:alphaModFix/>
          </a:blip>
          <a:stretch>
            <a:fillRect/>
          </a:stretch>
        </p:blipFill>
        <p:spPr>
          <a:xfrm>
            <a:off x="1493550" y="985625"/>
            <a:ext cx="2196900" cy="3905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a:t>
            </a:r>
            <a:endParaRPr/>
          </a:p>
        </p:txBody>
      </p:sp>
      <p:sp>
        <p:nvSpPr>
          <p:cNvPr id="244" name="Google Shape;244;p36"/>
          <p:cNvSpPr txBox="1"/>
          <p:nvPr/>
        </p:nvSpPr>
        <p:spPr>
          <a:xfrm>
            <a:off x="4211950" y="2516363"/>
            <a:ext cx="3958800" cy="6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Selasa, 13 Desember 2022 dan mendapat reach sebanyak 167.</a:t>
            </a:r>
            <a:endParaRPr sz="1300">
              <a:solidFill>
                <a:schemeClr val="dk1"/>
              </a:solidFill>
            </a:endParaRPr>
          </a:p>
          <a:p>
            <a:pPr marL="0" lvl="0" indent="0" algn="l" rtl="0">
              <a:spcBef>
                <a:spcPts val="0"/>
              </a:spcBef>
              <a:spcAft>
                <a:spcPts val="0"/>
              </a:spcAft>
              <a:buNone/>
            </a:pPr>
            <a:endParaRPr sz="950">
              <a:solidFill>
                <a:schemeClr val="dk1"/>
              </a:solidFill>
              <a:latin typeface="Roboto"/>
              <a:ea typeface="Roboto"/>
              <a:cs typeface="Roboto"/>
              <a:sym typeface="Roboto"/>
            </a:endParaRPr>
          </a:p>
        </p:txBody>
      </p:sp>
      <p:sp>
        <p:nvSpPr>
          <p:cNvPr id="245" name="Google Shape;245;p36"/>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 BASED ON REACH</a:t>
            </a:r>
            <a:endParaRPr/>
          </a:p>
        </p:txBody>
      </p:sp>
      <p:pic>
        <p:nvPicPr>
          <p:cNvPr id="246" name="Google Shape;246;p36"/>
          <p:cNvPicPr preferRelativeResize="0"/>
          <p:nvPr/>
        </p:nvPicPr>
        <p:blipFill>
          <a:blip r:embed="rId3">
            <a:alphaModFix/>
          </a:blip>
          <a:stretch>
            <a:fillRect/>
          </a:stretch>
        </p:blipFill>
        <p:spPr>
          <a:xfrm>
            <a:off x="1415100" y="1028425"/>
            <a:ext cx="2196900" cy="3905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id" sz="2500"/>
              <a:t>NOTES:</a:t>
            </a:r>
            <a:endParaRPr sz="2500"/>
          </a:p>
          <a:p>
            <a:pPr marL="0" lvl="0" indent="0" algn="l" rtl="0">
              <a:spcBef>
                <a:spcPts val="0"/>
              </a:spcBef>
              <a:spcAft>
                <a:spcPts val="0"/>
              </a:spcAft>
              <a:buSzPts val="990"/>
              <a:buNone/>
            </a:pPr>
            <a:endParaRPr sz="2500"/>
          </a:p>
          <a:p>
            <a:pPr marL="457200" lvl="0" indent="-387350" algn="l" rtl="0">
              <a:spcBef>
                <a:spcPts val="0"/>
              </a:spcBef>
              <a:spcAft>
                <a:spcPts val="0"/>
              </a:spcAft>
              <a:buSzPts val="2500"/>
              <a:buChar char="-"/>
            </a:pPr>
            <a:r>
              <a:rPr lang="id" sz="2500"/>
              <a:t>Berdasarkan top likes dan reach, audience lebih menyukai konten repost riders lokal, reels produk, dan carousel promo</a:t>
            </a:r>
            <a:endParaRPr sz="2500"/>
          </a:p>
          <a:p>
            <a:pPr marL="457200" lvl="0" indent="-387350" algn="l" rtl="0">
              <a:spcBef>
                <a:spcPts val="0"/>
              </a:spcBef>
              <a:spcAft>
                <a:spcPts val="0"/>
              </a:spcAft>
              <a:buSzPts val="2500"/>
              <a:buChar char="-"/>
            </a:pPr>
            <a:r>
              <a:rPr lang="id" sz="2500"/>
              <a:t>Konten yang paling banyak mendapat likes berbentuk UGC dan reels</a:t>
            </a:r>
            <a:endParaRPr sz="2500"/>
          </a:p>
          <a:p>
            <a:pPr marL="457200" lvl="0" indent="-387350" algn="l" rtl="0">
              <a:spcBef>
                <a:spcPts val="0"/>
              </a:spcBef>
              <a:spcAft>
                <a:spcPts val="0"/>
              </a:spcAft>
              <a:buSzPts val="2500"/>
              <a:buChar char="-"/>
            </a:pPr>
            <a:r>
              <a:rPr lang="id" sz="2500"/>
              <a:t>Untuk story, audience kurang berminat pada story berbentuk promo yang diupload secara bersamaan. Kedepannya dapat ditambahkan link e-commerce di story promo</a:t>
            </a:r>
            <a:endParaRPr sz="2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id"/>
              <a:t>Top Performing Posts</a:t>
            </a:r>
            <a:endParaRPr/>
          </a:p>
        </p:txBody>
      </p:sp>
      <p:sp>
        <p:nvSpPr>
          <p:cNvPr id="74" name="Google Shape;74;p15"/>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d" dirty="0"/>
              <a:t>in </a:t>
            </a:r>
            <a:r>
              <a:rPr lang="en-US" dirty="0"/>
              <a:t>month</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POST BASED ON LIKES</a:t>
            </a:r>
            <a:endParaRPr/>
          </a:p>
        </p:txBody>
      </p:sp>
      <p:pic>
        <p:nvPicPr>
          <p:cNvPr id="80" name="Google Shape;80;p16"/>
          <p:cNvPicPr preferRelativeResize="0"/>
          <p:nvPr/>
        </p:nvPicPr>
        <p:blipFill>
          <a:blip r:embed="rId3">
            <a:alphaModFix/>
          </a:blip>
          <a:stretch>
            <a:fillRect/>
          </a:stretch>
        </p:blipFill>
        <p:spPr>
          <a:xfrm>
            <a:off x="152400" y="1691163"/>
            <a:ext cx="8839201" cy="176116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a:defRPr sz="1050">
                <a:solidFill>
                  <a:srgbClr val="FFFFFF"/>
                </a:solidFill>
              </a:defRPr>
            </a:pPr>
            <a:r>
              <a:t>TOP 3 ORGANIC POST BASED ON LIKES</a:t>
            </a:r>
          </a:p>
        </p:txBody>
      </p:sp>
      <p:sp>
        <p:nvSpPr>
          <p:cNvPr id="86" name="Google Shape;86;p17"/>
          <p:cNvSpPr txBox="1"/>
          <p:nvPr/>
        </p:nvSpPr>
        <p:spPr>
          <a:xfrm>
            <a:off x="4398173" y="1144250"/>
            <a:ext cx="318434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rPr lang="en-US" dirty="0"/>
              <a:t>lorem</a:t>
            </a:r>
            <a:endParaRPr dirty="0"/>
          </a:p>
        </p:txBody>
      </p:sp>
      <p:sp>
        <p:nvSpPr>
          <p:cNvPr id="87" name="Google Shape;87;p17"/>
          <p:cNvSpPr txBox="1"/>
          <p:nvPr/>
        </p:nvSpPr>
        <p:spPr>
          <a:xfrm>
            <a:off x="4398173" y="4524869"/>
            <a:ext cx="395880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rPr lang="en-US" dirty="0"/>
              <a:t>lorem</a:t>
            </a:r>
          </a:p>
        </p:txBody>
      </p:sp>
      <p:sp>
        <p:nvSpPr>
          <p:cNvPr id="88" name="Google Shape;88;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solidFill>
                  <a:srgbClr val="000000"/>
                </a:solidFill>
              </a:rPr>
              <a:t>TOP 3 ORGANIC POST B</a:t>
            </a:r>
            <a:r>
              <a:rPr lang="en-US" dirty="0"/>
              <a:t>ASED ON LIKES</a:t>
            </a:r>
          </a:p>
        </p:txBody>
      </p:sp>
      <p:pic>
        <p:nvPicPr>
          <p:cNvPr id="89" name="Google Shape;89;p17"/>
          <p:cNvPicPr preferRelativeResize="0"/>
          <p:nvPr/>
        </p:nvPicPr>
        <p:blipFill>
          <a:blip r:embed="rId3">
            <a:alphaModFix/>
          </a:blip>
          <a:stretch>
            <a:fillRect/>
          </a:stretch>
        </p:blipFill>
        <p:spPr>
          <a:xfrm>
            <a:off x="170612" y="1144250"/>
            <a:ext cx="1265426" cy="1166180"/>
          </a:xfrm>
          <a:prstGeom prst="rect">
            <a:avLst/>
          </a:prstGeom>
          <a:noFill/>
          <a:ln>
            <a:noFill/>
          </a:ln>
        </p:spPr>
      </p:pic>
      <p:pic>
        <p:nvPicPr>
          <p:cNvPr id="2" name="Google Shape;89;p17">
            <a:extLst>
              <a:ext uri="{FF2B5EF4-FFF2-40B4-BE49-F238E27FC236}">
                <a16:creationId xmlns:a16="http://schemas.microsoft.com/office/drawing/2014/main" id="{EC0D4551-0F1B-6EB1-E341-0485FC2EC577}"/>
              </a:ext>
            </a:extLst>
          </p:cNvPr>
          <p:cNvPicPr preferRelativeResize="0"/>
          <p:nvPr/>
        </p:nvPicPr>
        <p:blipFill>
          <a:blip r:embed="rId3">
            <a:alphaModFix/>
          </a:blip>
          <a:stretch>
            <a:fillRect/>
          </a:stretch>
        </p:blipFill>
        <p:spPr>
          <a:xfrm>
            <a:off x="1561487" y="1144250"/>
            <a:ext cx="1265426" cy="1166180"/>
          </a:xfrm>
          <a:prstGeom prst="rect">
            <a:avLst/>
          </a:prstGeom>
          <a:noFill/>
          <a:ln>
            <a:noFill/>
          </a:ln>
        </p:spPr>
      </p:pic>
      <p:pic>
        <p:nvPicPr>
          <p:cNvPr id="3" name="Google Shape;89;p17">
            <a:extLst>
              <a:ext uri="{FF2B5EF4-FFF2-40B4-BE49-F238E27FC236}">
                <a16:creationId xmlns:a16="http://schemas.microsoft.com/office/drawing/2014/main" id="{9D868994-CCE5-2E64-7559-CC9C8FFA469C}"/>
              </a:ext>
            </a:extLst>
          </p:cNvPr>
          <p:cNvPicPr preferRelativeResize="0"/>
          <p:nvPr/>
        </p:nvPicPr>
        <p:blipFill>
          <a:blip r:embed="rId3">
            <a:alphaModFix/>
          </a:blip>
          <a:stretch>
            <a:fillRect/>
          </a:stretch>
        </p:blipFill>
        <p:spPr>
          <a:xfrm>
            <a:off x="2952362" y="1144250"/>
            <a:ext cx="1265426" cy="1166180"/>
          </a:xfrm>
          <a:prstGeom prst="rect">
            <a:avLst/>
          </a:prstGeom>
          <a:noFill/>
          <a:ln>
            <a:noFill/>
          </a:ln>
        </p:spPr>
      </p:pic>
      <p:pic>
        <p:nvPicPr>
          <p:cNvPr id="4" name="Google Shape;89;p17">
            <a:extLst>
              <a:ext uri="{FF2B5EF4-FFF2-40B4-BE49-F238E27FC236}">
                <a16:creationId xmlns:a16="http://schemas.microsoft.com/office/drawing/2014/main" id="{9B28FBCE-6A74-2542-312C-C376A1BA7826}"/>
              </a:ext>
            </a:extLst>
          </p:cNvPr>
          <p:cNvPicPr preferRelativeResize="0"/>
          <p:nvPr/>
        </p:nvPicPr>
        <p:blipFill>
          <a:blip r:embed="rId3">
            <a:alphaModFix/>
          </a:blip>
          <a:stretch>
            <a:fillRect/>
          </a:stretch>
        </p:blipFill>
        <p:spPr>
          <a:xfrm>
            <a:off x="170612" y="2469316"/>
            <a:ext cx="1265426" cy="1166180"/>
          </a:xfrm>
          <a:prstGeom prst="rect">
            <a:avLst/>
          </a:prstGeom>
          <a:noFill/>
          <a:ln>
            <a:noFill/>
          </a:ln>
        </p:spPr>
      </p:pic>
      <p:pic>
        <p:nvPicPr>
          <p:cNvPr id="5" name="Google Shape;89;p17">
            <a:extLst>
              <a:ext uri="{FF2B5EF4-FFF2-40B4-BE49-F238E27FC236}">
                <a16:creationId xmlns:a16="http://schemas.microsoft.com/office/drawing/2014/main" id="{6D033C8C-D2AD-A486-C025-ADC94D1F4883}"/>
              </a:ext>
            </a:extLst>
          </p:cNvPr>
          <p:cNvPicPr preferRelativeResize="0"/>
          <p:nvPr/>
        </p:nvPicPr>
        <p:blipFill>
          <a:blip r:embed="rId3">
            <a:alphaModFix/>
          </a:blip>
          <a:stretch>
            <a:fillRect/>
          </a:stretch>
        </p:blipFill>
        <p:spPr>
          <a:xfrm>
            <a:off x="1561487" y="2469316"/>
            <a:ext cx="1265426" cy="1166180"/>
          </a:xfrm>
          <a:prstGeom prst="rect">
            <a:avLst/>
          </a:prstGeom>
          <a:noFill/>
          <a:ln>
            <a:noFill/>
          </a:ln>
        </p:spPr>
      </p:pic>
      <p:pic>
        <p:nvPicPr>
          <p:cNvPr id="6" name="Google Shape;89;p17">
            <a:extLst>
              <a:ext uri="{FF2B5EF4-FFF2-40B4-BE49-F238E27FC236}">
                <a16:creationId xmlns:a16="http://schemas.microsoft.com/office/drawing/2014/main" id="{5251FA85-A239-5FB1-FCE6-49CCABB7AB1E}"/>
              </a:ext>
            </a:extLst>
          </p:cNvPr>
          <p:cNvPicPr preferRelativeResize="0"/>
          <p:nvPr/>
        </p:nvPicPr>
        <p:blipFill>
          <a:blip r:embed="rId3">
            <a:alphaModFix/>
          </a:blip>
          <a:stretch>
            <a:fillRect/>
          </a:stretch>
        </p:blipFill>
        <p:spPr>
          <a:xfrm>
            <a:off x="2952362" y="2469316"/>
            <a:ext cx="1265426" cy="1166180"/>
          </a:xfrm>
          <a:prstGeom prst="rect">
            <a:avLst/>
          </a:prstGeom>
          <a:noFill/>
          <a:ln>
            <a:noFill/>
          </a:ln>
        </p:spPr>
      </p:pic>
      <p:pic>
        <p:nvPicPr>
          <p:cNvPr id="7" name="Google Shape;89;p17">
            <a:extLst>
              <a:ext uri="{FF2B5EF4-FFF2-40B4-BE49-F238E27FC236}">
                <a16:creationId xmlns:a16="http://schemas.microsoft.com/office/drawing/2014/main" id="{B403AB8A-4092-1939-4626-F4E34F7073EC}"/>
              </a:ext>
            </a:extLst>
          </p:cNvPr>
          <p:cNvPicPr preferRelativeResize="0"/>
          <p:nvPr/>
        </p:nvPicPr>
        <p:blipFill>
          <a:blip r:embed="rId3">
            <a:alphaModFix/>
          </a:blip>
          <a:stretch>
            <a:fillRect/>
          </a:stretch>
        </p:blipFill>
        <p:spPr>
          <a:xfrm>
            <a:off x="170612" y="3794382"/>
            <a:ext cx="1265426" cy="1166180"/>
          </a:xfrm>
          <a:prstGeom prst="rect">
            <a:avLst/>
          </a:prstGeom>
          <a:noFill/>
          <a:ln>
            <a:noFill/>
          </a:ln>
        </p:spPr>
      </p:pic>
      <p:pic>
        <p:nvPicPr>
          <p:cNvPr id="8" name="Google Shape;89;p17">
            <a:extLst>
              <a:ext uri="{FF2B5EF4-FFF2-40B4-BE49-F238E27FC236}">
                <a16:creationId xmlns:a16="http://schemas.microsoft.com/office/drawing/2014/main" id="{F31A6276-136A-EE98-8D5B-EDE1EF1882EA}"/>
              </a:ext>
            </a:extLst>
          </p:cNvPr>
          <p:cNvPicPr preferRelativeResize="0"/>
          <p:nvPr/>
        </p:nvPicPr>
        <p:blipFill>
          <a:blip r:embed="rId3">
            <a:alphaModFix/>
          </a:blip>
          <a:stretch>
            <a:fillRect/>
          </a:stretch>
        </p:blipFill>
        <p:spPr>
          <a:xfrm>
            <a:off x="1561487" y="3794382"/>
            <a:ext cx="1265426" cy="1166180"/>
          </a:xfrm>
          <a:prstGeom prst="rect">
            <a:avLst/>
          </a:prstGeom>
          <a:noFill/>
          <a:ln>
            <a:noFill/>
          </a:ln>
        </p:spPr>
      </p:pic>
      <p:pic>
        <p:nvPicPr>
          <p:cNvPr id="9" name="Google Shape;89;p17">
            <a:extLst>
              <a:ext uri="{FF2B5EF4-FFF2-40B4-BE49-F238E27FC236}">
                <a16:creationId xmlns:a16="http://schemas.microsoft.com/office/drawing/2014/main" id="{27674AC1-AD83-C650-F93A-8C8977C0E404}"/>
              </a:ext>
            </a:extLst>
          </p:cNvPr>
          <p:cNvPicPr preferRelativeResize="0"/>
          <p:nvPr/>
        </p:nvPicPr>
        <p:blipFill>
          <a:blip r:embed="rId3">
            <a:alphaModFix/>
          </a:blip>
          <a:stretch>
            <a:fillRect/>
          </a:stretch>
        </p:blipFill>
        <p:spPr>
          <a:xfrm>
            <a:off x="2952362" y="3794382"/>
            <a:ext cx="1265426" cy="11661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a:defRPr sz="1050">
                <a:solidFill>
                  <a:srgbClr val="FFFFFF"/>
                </a:solidFill>
              </a:defRPr>
            </a:pPr>
            <a:r>
              <a:t>TOP 3 ORGANIC POST BASED ON LIKES</a:t>
            </a:r>
          </a:p>
        </p:txBody>
      </p:sp>
      <p:sp>
        <p:nvSpPr>
          <p:cNvPr id="86" name="Google Shape;86;p17"/>
          <p:cNvSpPr txBox="1"/>
          <p:nvPr/>
        </p:nvSpPr>
        <p:spPr>
          <a:xfrm>
            <a:off x="4398173" y="1144250"/>
            <a:ext cx="318434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rPr lang="en-US" dirty="0"/>
              <a:t>lorem</a:t>
            </a:r>
            <a:endParaRPr dirty="0"/>
          </a:p>
        </p:txBody>
      </p:sp>
      <p:sp>
        <p:nvSpPr>
          <p:cNvPr id="87" name="Google Shape;87;p17"/>
          <p:cNvSpPr txBox="1"/>
          <p:nvPr/>
        </p:nvSpPr>
        <p:spPr>
          <a:xfrm>
            <a:off x="4398173" y="4524869"/>
            <a:ext cx="395880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rPr lang="en-US" dirty="0"/>
              <a:t>lorem</a:t>
            </a:r>
          </a:p>
        </p:txBody>
      </p:sp>
      <p:sp>
        <p:nvSpPr>
          <p:cNvPr id="88" name="Google Shape;88;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solidFill>
                  <a:srgbClr val="000000"/>
                </a:solidFill>
              </a:rPr>
              <a:t>TOP 3 ORGANIC POST B</a:t>
            </a:r>
            <a:r>
              <a:rPr lang="en-US" dirty="0"/>
              <a:t>ASED ON LIKES</a:t>
            </a:r>
          </a:p>
        </p:txBody>
      </p:sp>
      <p:pic>
        <p:nvPicPr>
          <p:cNvPr id="89" name="Google Shape;89;p17"/>
          <p:cNvPicPr preferRelativeResize="0"/>
          <p:nvPr/>
        </p:nvPicPr>
        <p:blipFill>
          <a:blip r:embed="rId3">
            <a:alphaModFix/>
          </a:blip>
          <a:stretch>
            <a:fillRect/>
          </a:stretch>
        </p:blipFill>
        <p:spPr>
          <a:xfrm>
            <a:off x="170612" y="1144250"/>
            <a:ext cx="1265426" cy="1166180"/>
          </a:xfrm>
          <a:prstGeom prst="rect">
            <a:avLst/>
          </a:prstGeom>
          <a:noFill/>
          <a:ln>
            <a:noFill/>
          </a:ln>
        </p:spPr>
      </p:pic>
      <p:pic>
        <p:nvPicPr>
          <p:cNvPr id="2" name="Google Shape;89;p17">
            <a:extLst>
              <a:ext uri="{FF2B5EF4-FFF2-40B4-BE49-F238E27FC236}">
                <a16:creationId xmlns:a16="http://schemas.microsoft.com/office/drawing/2014/main" id="{EC0D4551-0F1B-6EB1-E341-0485FC2EC577}"/>
              </a:ext>
            </a:extLst>
          </p:cNvPr>
          <p:cNvPicPr preferRelativeResize="0"/>
          <p:nvPr/>
        </p:nvPicPr>
        <p:blipFill>
          <a:blip r:embed="rId3">
            <a:alphaModFix/>
          </a:blip>
          <a:stretch>
            <a:fillRect/>
          </a:stretch>
        </p:blipFill>
        <p:spPr>
          <a:xfrm>
            <a:off x="1561487" y="1144250"/>
            <a:ext cx="1265426" cy="1166180"/>
          </a:xfrm>
          <a:prstGeom prst="rect">
            <a:avLst/>
          </a:prstGeom>
          <a:noFill/>
          <a:ln>
            <a:noFill/>
          </a:ln>
        </p:spPr>
      </p:pic>
      <p:pic>
        <p:nvPicPr>
          <p:cNvPr id="3" name="Google Shape;89;p17">
            <a:extLst>
              <a:ext uri="{FF2B5EF4-FFF2-40B4-BE49-F238E27FC236}">
                <a16:creationId xmlns:a16="http://schemas.microsoft.com/office/drawing/2014/main" id="{9D868994-CCE5-2E64-7559-CC9C8FFA469C}"/>
              </a:ext>
            </a:extLst>
          </p:cNvPr>
          <p:cNvPicPr preferRelativeResize="0"/>
          <p:nvPr/>
        </p:nvPicPr>
        <p:blipFill>
          <a:blip r:embed="rId3">
            <a:alphaModFix/>
          </a:blip>
          <a:stretch>
            <a:fillRect/>
          </a:stretch>
        </p:blipFill>
        <p:spPr>
          <a:xfrm>
            <a:off x="2952362" y="1144250"/>
            <a:ext cx="1265426" cy="1166180"/>
          </a:xfrm>
          <a:prstGeom prst="rect">
            <a:avLst/>
          </a:prstGeom>
          <a:noFill/>
          <a:ln>
            <a:noFill/>
          </a:ln>
        </p:spPr>
      </p:pic>
      <p:pic>
        <p:nvPicPr>
          <p:cNvPr id="4" name="Google Shape;89;p17">
            <a:extLst>
              <a:ext uri="{FF2B5EF4-FFF2-40B4-BE49-F238E27FC236}">
                <a16:creationId xmlns:a16="http://schemas.microsoft.com/office/drawing/2014/main" id="{9B28FBCE-6A74-2542-312C-C376A1BA7826}"/>
              </a:ext>
            </a:extLst>
          </p:cNvPr>
          <p:cNvPicPr preferRelativeResize="0"/>
          <p:nvPr/>
        </p:nvPicPr>
        <p:blipFill>
          <a:blip r:embed="rId3">
            <a:alphaModFix/>
          </a:blip>
          <a:stretch>
            <a:fillRect/>
          </a:stretch>
        </p:blipFill>
        <p:spPr>
          <a:xfrm>
            <a:off x="170612" y="2469316"/>
            <a:ext cx="1265426" cy="1166180"/>
          </a:xfrm>
          <a:prstGeom prst="rect">
            <a:avLst/>
          </a:prstGeom>
          <a:noFill/>
          <a:ln>
            <a:noFill/>
          </a:ln>
        </p:spPr>
      </p:pic>
      <p:pic>
        <p:nvPicPr>
          <p:cNvPr id="5" name="Google Shape;89;p17">
            <a:extLst>
              <a:ext uri="{FF2B5EF4-FFF2-40B4-BE49-F238E27FC236}">
                <a16:creationId xmlns:a16="http://schemas.microsoft.com/office/drawing/2014/main" id="{6D033C8C-D2AD-A486-C025-ADC94D1F4883}"/>
              </a:ext>
            </a:extLst>
          </p:cNvPr>
          <p:cNvPicPr preferRelativeResize="0"/>
          <p:nvPr/>
        </p:nvPicPr>
        <p:blipFill>
          <a:blip r:embed="rId3">
            <a:alphaModFix/>
          </a:blip>
          <a:stretch>
            <a:fillRect/>
          </a:stretch>
        </p:blipFill>
        <p:spPr>
          <a:xfrm>
            <a:off x="1561487" y="2469316"/>
            <a:ext cx="1265426" cy="1166180"/>
          </a:xfrm>
          <a:prstGeom prst="rect">
            <a:avLst/>
          </a:prstGeom>
          <a:noFill/>
          <a:ln>
            <a:noFill/>
          </a:ln>
        </p:spPr>
      </p:pic>
      <p:pic>
        <p:nvPicPr>
          <p:cNvPr id="6" name="Google Shape;89;p17">
            <a:extLst>
              <a:ext uri="{FF2B5EF4-FFF2-40B4-BE49-F238E27FC236}">
                <a16:creationId xmlns:a16="http://schemas.microsoft.com/office/drawing/2014/main" id="{5251FA85-A239-5FB1-FCE6-49CCABB7AB1E}"/>
              </a:ext>
            </a:extLst>
          </p:cNvPr>
          <p:cNvPicPr preferRelativeResize="0"/>
          <p:nvPr/>
        </p:nvPicPr>
        <p:blipFill>
          <a:blip r:embed="rId3">
            <a:alphaModFix/>
          </a:blip>
          <a:stretch>
            <a:fillRect/>
          </a:stretch>
        </p:blipFill>
        <p:spPr>
          <a:xfrm>
            <a:off x="2952362" y="2469316"/>
            <a:ext cx="1265426" cy="1166180"/>
          </a:xfrm>
          <a:prstGeom prst="rect">
            <a:avLst/>
          </a:prstGeom>
          <a:noFill/>
          <a:ln>
            <a:noFill/>
          </a:ln>
        </p:spPr>
      </p:pic>
      <p:pic>
        <p:nvPicPr>
          <p:cNvPr id="7" name="Google Shape;89;p17">
            <a:extLst>
              <a:ext uri="{FF2B5EF4-FFF2-40B4-BE49-F238E27FC236}">
                <a16:creationId xmlns:a16="http://schemas.microsoft.com/office/drawing/2014/main" id="{B403AB8A-4092-1939-4626-F4E34F7073EC}"/>
              </a:ext>
            </a:extLst>
          </p:cNvPr>
          <p:cNvPicPr preferRelativeResize="0"/>
          <p:nvPr/>
        </p:nvPicPr>
        <p:blipFill>
          <a:blip r:embed="rId3">
            <a:alphaModFix/>
          </a:blip>
          <a:stretch>
            <a:fillRect/>
          </a:stretch>
        </p:blipFill>
        <p:spPr>
          <a:xfrm>
            <a:off x="170612" y="3794382"/>
            <a:ext cx="1265426" cy="1166180"/>
          </a:xfrm>
          <a:prstGeom prst="rect">
            <a:avLst/>
          </a:prstGeom>
          <a:noFill/>
          <a:ln>
            <a:noFill/>
          </a:ln>
        </p:spPr>
      </p:pic>
      <p:pic>
        <p:nvPicPr>
          <p:cNvPr id="8" name="Google Shape;89;p17">
            <a:extLst>
              <a:ext uri="{FF2B5EF4-FFF2-40B4-BE49-F238E27FC236}">
                <a16:creationId xmlns:a16="http://schemas.microsoft.com/office/drawing/2014/main" id="{F31A6276-136A-EE98-8D5B-EDE1EF1882EA}"/>
              </a:ext>
            </a:extLst>
          </p:cNvPr>
          <p:cNvPicPr preferRelativeResize="0"/>
          <p:nvPr/>
        </p:nvPicPr>
        <p:blipFill>
          <a:blip r:embed="rId3">
            <a:alphaModFix/>
          </a:blip>
          <a:stretch>
            <a:fillRect/>
          </a:stretch>
        </p:blipFill>
        <p:spPr>
          <a:xfrm>
            <a:off x="1561487" y="3794382"/>
            <a:ext cx="1265426" cy="1166180"/>
          </a:xfrm>
          <a:prstGeom prst="rect">
            <a:avLst/>
          </a:prstGeom>
          <a:noFill/>
          <a:ln>
            <a:noFill/>
          </a:ln>
        </p:spPr>
      </p:pic>
      <p:pic>
        <p:nvPicPr>
          <p:cNvPr id="9" name="Google Shape;89;p17">
            <a:extLst>
              <a:ext uri="{FF2B5EF4-FFF2-40B4-BE49-F238E27FC236}">
                <a16:creationId xmlns:a16="http://schemas.microsoft.com/office/drawing/2014/main" id="{27674AC1-AD83-C650-F93A-8C8977C0E404}"/>
              </a:ext>
            </a:extLst>
          </p:cNvPr>
          <p:cNvPicPr preferRelativeResize="0"/>
          <p:nvPr/>
        </p:nvPicPr>
        <p:blipFill>
          <a:blip r:embed="rId3">
            <a:alphaModFix/>
          </a:blip>
          <a:stretch>
            <a:fillRect/>
          </a:stretch>
        </p:blipFill>
        <p:spPr>
          <a:xfrm>
            <a:off x="2952362" y="3794382"/>
            <a:ext cx="1265426" cy="1166180"/>
          </a:xfrm>
          <a:prstGeom prst="rect">
            <a:avLst/>
          </a:prstGeom>
          <a:noFill/>
          <a:ln>
            <a:noFill/>
          </a:ln>
        </p:spPr>
      </p:pic>
    </p:spTree>
    <p:extLst>
      <p:ext uri="{BB962C8B-B14F-4D97-AF65-F5344CB8AC3E}">
        <p14:creationId xmlns:p14="http://schemas.microsoft.com/office/powerpoint/2010/main" val="3508073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a:defRPr sz="1050">
                <a:solidFill>
                  <a:srgbClr val="FFFFFF"/>
                </a:solidFill>
              </a:defRPr>
            </a:pPr>
            <a:r>
              <a:t>TOP 3 ORGANIC POST BASED ON LIKES</a:t>
            </a:r>
          </a:p>
        </p:txBody>
      </p:sp>
      <p:sp>
        <p:nvSpPr>
          <p:cNvPr id="86" name="Google Shape;86;p17"/>
          <p:cNvSpPr txBox="1"/>
          <p:nvPr/>
        </p:nvSpPr>
        <p:spPr>
          <a:xfrm>
            <a:off x="4398173" y="1144250"/>
            <a:ext cx="318434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rPr lang="en-US" dirty="0"/>
              <a:t>lorem</a:t>
            </a:r>
            <a:endParaRPr dirty="0"/>
          </a:p>
        </p:txBody>
      </p:sp>
      <p:sp>
        <p:nvSpPr>
          <p:cNvPr id="87" name="Google Shape;87;p17"/>
          <p:cNvSpPr txBox="1"/>
          <p:nvPr/>
        </p:nvSpPr>
        <p:spPr>
          <a:xfrm>
            <a:off x="4398173" y="4524869"/>
            <a:ext cx="395880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rPr lang="en-US" dirty="0"/>
              <a:t>lorem</a:t>
            </a:r>
          </a:p>
        </p:txBody>
      </p:sp>
      <p:sp>
        <p:nvSpPr>
          <p:cNvPr id="88" name="Google Shape;88;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solidFill>
                  <a:srgbClr val="000000"/>
                </a:solidFill>
              </a:rPr>
              <a:t>TOP 3 ORGANIC POST B</a:t>
            </a:r>
            <a:r>
              <a:rPr lang="en-US" dirty="0"/>
              <a:t>ASED ON LIKES</a:t>
            </a:r>
          </a:p>
        </p:txBody>
      </p:sp>
      <p:pic>
        <p:nvPicPr>
          <p:cNvPr id="89" name="Google Shape;89;p17"/>
          <p:cNvPicPr preferRelativeResize="0"/>
          <p:nvPr/>
        </p:nvPicPr>
        <p:blipFill>
          <a:blip r:embed="rId3">
            <a:alphaModFix/>
          </a:blip>
          <a:stretch>
            <a:fillRect/>
          </a:stretch>
        </p:blipFill>
        <p:spPr>
          <a:xfrm>
            <a:off x="170612" y="1144250"/>
            <a:ext cx="1265426" cy="1166180"/>
          </a:xfrm>
          <a:prstGeom prst="rect">
            <a:avLst/>
          </a:prstGeom>
          <a:noFill/>
          <a:ln>
            <a:noFill/>
          </a:ln>
        </p:spPr>
      </p:pic>
      <p:pic>
        <p:nvPicPr>
          <p:cNvPr id="2" name="Google Shape;89;p17">
            <a:extLst>
              <a:ext uri="{FF2B5EF4-FFF2-40B4-BE49-F238E27FC236}">
                <a16:creationId xmlns:a16="http://schemas.microsoft.com/office/drawing/2014/main" id="{EC0D4551-0F1B-6EB1-E341-0485FC2EC577}"/>
              </a:ext>
            </a:extLst>
          </p:cNvPr>
          <p:cNvPicPr preferRelativeResize="0"/>
          <p:nvPr/>
        </p:nvPicPr>
        <p:blipFill>
          <a:blip r:embed="rId3">
            <a:alphaModFix/>
          </a:blip>
          <a:stretch>
            <a:fillRect/>
          </a:stretch>
        </p:blipFill>
        <p:spPr>
          <a:xfrm>
            <a:off x="1561487" y="1144250"/>
            <a:ext cx="1265426" cy="1166180"/>
          </a:xfrm>
          <a:prstGeom prst="rect">
            <a:avLst/>
          </a:prstGeom>
          <a:noFill/>
          <a:ln>
            <a:noFill/>
          </a:ln>
        </p:spPr>
      </p:pic>
      <p:pic>
        <p:nvPicPr>
          <p:cNvPr id="3" name="Google Shape;89;p17">
            <a:extLst>
              <a:ext uri="{FF2B5EF4-FFF2-40B4-BE49-F238E27FC236}">
                <a16:creationId xmlns:a16="http://schemas.microsoft.com/office/drawing/2014/main" id="{9D868994-CCE5-2E64-7559-CC9C8FFA469C}"/>
              </a:ext>
            </a:extLst>
          </p:cNvPr>
          <p:cNvPicPr preferRelativeResize="0"/>
          <p:nvPr/>
        </p:nvPicPr>
        <p:blipFill>
          <a:blip r:embed="rId3">
            <a:alphaModFix/>
          </a:blip>
          <a:stretch>
            <a:fillRect/>
          </a:stretch>
        </p:blipFill>
        <p:spPr>
          <a:xfrm>
            <a:off x="2952362" y="1144250"/>
            <a:ext cx="1265426" cy="1166180"/>
          </a:xfrm>
          <a:prstGeom prst="rect">
            <a:avLst/>
          </a:prstGeom>
          <a:noFill/>
          <a:ln>
            <a:noFill/>
          </a:ln>
        </p:spPr>
      </p:pic>
      <p:pic>
        <p:nvPicPr>
          <p:cNvPr id="4" name="Google Shape;89;p17">
            <a:extLst>
              <a:ext uri="{FF2B5EF4-FFF2-40B4-BE49-F238E27FC236}">
                <a16:creationId xmlns:a16="http://schemas.microsoft.com/office/drawing/2014/main" id="{9B28FBCE-6A74-2542-312C-C376A1BA7826}"/>
              </a:ext>
            </a:extLst>
          </p:cNvPr>
          <p:cNvPicPr preferRelativeResize="0"/>
          <p:nvPr/>
        </p:nvPicPr>
        <p:blipFill>
          <a:blip r:embed="rId3">
            <a:alphaModFix/>
          </a:blip>
          <a:stretch>
            <a:fillRect/>
          </a:stretch>
        </p:blipFill>
        <p:spPr>
          <a:xfrm>
            <a:off x="170612" y="2469316"/>
            <a:ext cx="1265426" cy="1166180"/>
          </a:xfrm>
          <a:prstGeom prst="rect">
            <a:avLst/>
          </a:prstGeom>
          <a:noFill/>
          <a:ln>
            <a:noFill/>
          </a:ln>
        </p:spPr>
      </p:pic>
      <p:pic>
        <p:nvPicPr>
          <p:cNvPr id="5" name="Google Shape;89;p17">
            <a:extLst>
              <a:ext uri="{FF2B5EF4-FFF2-40B4-BE49-F238E27FC236}">
                <a16:creationId xmlns:a16="http://schemas.microsoft.com/office/drawing/2014/main" id="{6D033C8C-D2AD-A486-C025-ADC94D1F4883}"/>
              </a:ext>
            </a:extLst>
          </p:cNvPr>
          <p:cNvPicPr preferRelativeResize="0"/>
          <p:nvPr/>
        </p:nvPicPr>
        <p:blipFill>
          <a:blip r:embed="rId3">
            <a:alphaModFix/>
          </a:blip>
          <a:stretch>
            <a:fillRect/>
          </a:stretch>
        </p:blipFill>
        <p:spPr>
          <a:xfrm>
            <a:off x="1561487" y="2469316"/>
            <a:ext cx="1265426" cy="1166180"/>
          </a:xfrm>
          <a:prstGeom prst="rect">
            <a:avLst/>
          </a:prstGeom>
          <a:noFill/>
          <a:ln>
            <a:noFill/>
          </a:ln>
        </p:spPr>
      </p:pic>
      <p:pic>
        <p:nvPicPr>
          <p:cNvPr id="6" name="Google Shape;89;p17">
            <a:extLst>
              <a:ext uri="{FF2B5EF4-FFF2-40B4-BE49-F238E27FC236}">
                <a16:creationId xmlns:a16="http://schemas.microsoft.com/office/drawing/2014/main" id="{5251FA85-A239-5FB1-FCE6-49CCABB7AB1E}"/>
              </a:ext>
            </a:extLst>
          </p:cNvPr>
          <p:cNvPicPr preferRelativeResize="0"/>
          <p:nvPr/>
        </p:nvPicPr>
        <p:blipFill>
          <a:blip r:embed="rId3">
            <a:alphaModFix/>
          </a:blip>
          <a:stretch>
            <a:fillRect/>
          </a:stretch>
        </p:blipFill>
        <p:spPr>
          <a:xfrm>
            <a:off x="2952362" y="2469316"/>
            <a:ext cx="1265426" cy="1166180"/>
          </a:xfrm>
          <a:prstGeom prst="rect">
            <a:avLst/>
          </a:prstGeom>
          <a:noFill/>
          <a:ln>
            <a:noFill/>
          </a:ln>
        </p:spPr>
      </p:pic>
      <p:pic>
        <p:nvPicPr>
          <p:cNvPr id="7" name="Google Shape;89;p17">
            <a:extLst>
              <a:ext uri="{FF2B5EF4-FFF2-40B4-BE49-F238E27FC236}">
                <a16:creationId xmlns:a16="http://schemas.microsoft.com/office/drawing/2014/main" id="{B403AB8A-4092-1939-4626-F4E34F7073EC}"/>
              </a:ext>
            </a:extLst>
          </p:cNvPr>
          <p:cNvPicPr preferRelativeResize="0"/>
          <p:nvPr/>
        </p:nvPicPr>
        <p:blipFill>
          <a:blip r:embed="rId3">
            <a:alphaModFix/>
          </a:blip>
          <a:stretch>
            <a:fillRect/>
          </a:stretch>
        </p:blipFill>
        <p:spPr>
          <a:xfrm>
            <a:off x="170612" y="3794382"/>
            <a:ext cx="1265426" cy="1166180"/>
          </a:xfrm>
          <a:prstGeom prst="rect">
            <a:avLst/>
          </a:prstGeom>
          <a:noFill/>
          <a:ln>
            <a:noFill/>
          </a:ln>
        </p:spPr>
      </p:pic>
      <p:pic>
        <p:nvPicPr>
          <p:cNvPr id="8" name="Google Shape;89;p17">
            <a:extLst>
              <a:ext uri="{FF2B5EF4-FFF2-40B4-BE49-F238E27FC236}">
                <a16:creationId xmlns:a16="http://schemas.microsoft.com/office/drawing/2014/main" id="{F31A6276-136A-EE98-8D5B-EDE1EF1882EA}"/>
              </a:ext>
            </a:extLst>
          </p:cNvPr>
          <p:cNvPicPr preferRelativeResize="0"/>
          <p:nvPr/>
        </p:nvPicPr>
        <p:blipFill>
          <a:blip r:embed="rId3">
            <a:alphaModFix/>
          </a:blip>
          <a:stretch>
            <a:fillRect/>
          </a:stretch>
        </p:blipFill>
        <p:spPr>
          <a:xfrm>
            <a:off x="1561487" y="3794382"/>
            <a:ext cx="1265426" cy="1166180"/>
          </a:xfrm>
          <a:prstGeom prst="rect">
            <a:avLst/>
          </a:prstGeom>
          <a:noFill/>
          <a:ln>
            <a:noFill/>
          </a:ln>
        </p:spPr>
      </p:pic>
      <p:pic>
        <p:nvPicPr>
          <p:cNvPr id="9" name="Google Shape;89;p17">
            <a:extLst>
              <a:ext uri="{FF2B5EF4-FFF2-40B4-BE49-F238E27FC236}">
                <a16:creationId xmlns:a16="http://schemas.microsoft.com/office/drawing/2014/main" id="{27674AC1-AD83-C650-F93A-8C8977C0E404}"/>
              </a:ext>
            </a:extLst>
          </p:cNvPr>
          <p:cNvPicPr preferRelativeResize="0"/>
          <p:nvPr/>
        </p:nvPicPr>
        <p:blipFill>
          <a:blip r:embed="rId3">
            <a:alphaModFix/>
          </a:blip>
          <a:stretch>
            <a:fillRect/>
          </a:stretch>
        </p:blipFill>
        <p:spPr>
          <a:xfrm>
            <a:off x="2952362" y="3794382"/>
            <a:ext cx="1265426" cy="1166180"/>
          </a:xfrm>
          <a:prstGeom prst="rect">
            <a:avLst/>
          </a:prstGeom>
          <a:noFill/>
          <a:ln>
            <a:noFill/>
          </a:ln>
        </p:spPr>
      </p:pic>
    </p:spTree>
    <p:extLst>
      <p:ext uri="{BB962C8B-B14F-4D97-AF65-F5344CB8AC3E}">
        <p14:creationId xmlns:p14="http://schemas.microsoft.com/office/powerpoint/2010/main" val="2776783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POST B</a:t>
            </a:r>
            <a:r>
              <a:rPr lang="id"/>
              <a:t>ASED ON REACH</a:t>
            </a:r>
            <a:endParaRPr/>
          </a:p>
        </p:txBody>
      </p:sp>
      <p:pic>
        <p:nvPicPr>
          <p:cNvPr id="118" name="Google Shape;118;p20"/>
          <p:cNvPicPr preferRelativeResize="0"/>
          <p:nvPr/>
        </p:nvPicPr>
        <p:blipFill>
          <a:blip r:embed="rId3">
            <a:alphaModFix/>
          </a:blip>
          <a:stretch>
            <a:fillRect/>
          </a:stretch>
        </p:blipFill>
        <p:spPr>
          <a:xfrm>
            <a:off x="152400" y="1689163"/>
            <a:ext cx="8839199" cy="17651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LIKES ORGANIC POST</a:t>
            </a:r>
            <a:endParaRPr/>
          </a:p>
        </p:txBody>
      </p:sp>
      <p:sp>
        <p:nvSpPr>
          <p:cNvPr id="124" name="Google Shape;124;p21"/>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ORGANIC POST B</a:t>
            </a:r>
            <a:r>
              <a:rPr lang="id"/>
              <a:t>ASED ON REACH</a:t>
            </a:r>
            <a:endParaRPr/>
          </a:p>
        </p:txBody>
      </p:sp>
      <p:sp>
        <p:nvSpPr>
          <p:cNvPr id="125" name="Google Shape;125;p21"/>
          <p:cNvSpPr txBox="1"/>
          <p:nvPr/>
        </p:nvSpPr>
        <p:spPr>
          <a:xfrm>
            <a:off x="3954500" y="1504425"/>
            <a:ext cx="4426200" cy="138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Breathe it all in, spin it all out, and strolling around the city with your bike buddy 🚴‍♀️</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@_dyhael_</a:t>
            </a:r>
            <a:endParaRPr sz="105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#pesepeda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#pesepedaindonesia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#pesepedacantik</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#cyclinglife</a:t>
            </a:r>
            <a:endParaRPr sz="1050">
              <a:solidFill>
                <a:schemeClr val="dk1"/>
              </a:solidFill>
              <a:latin typeface="Roboto"/>
              <a:ea typeface="Roboto"/>
              <a:cs typeface="Roboto"/>
              <a:sym typeface="Roboto"/>
            </a:endParaRPr>
          </a:p>
        </p:txBody>
      </p:sp>
      <p:sp>
        <p:nvSpPr>
          <p:cNvPr id="126" name="Google Shape;126;p21"/>
          <p:cNvSpPr txBox="1"/>
          <p:nvPr/>
        </p:nvSpPr>
        <p:spPr>
          <a:xfrm>
            <a:off x="3914475" y="4440725"/>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Rabu, 14 Desember 2022 dan mendapat 1.6k likes.</a:t>
            </a:r>
            <a:endParaRPr sz="1300">
              <a:solidFill>
                <a:schemeClr val="dk1"/>
              </a:solidFill>
            </a:endParaRPr>
          </a:p>
        </p:txBody>
      </p:sp>
      <p:pic>
        <p:nvPicPr>
          <p:cNvPr id="127" name="Google Shape;127;p21"/>
          <p:cNvPicPr preferRelativeResize="0"/>
          <p:nvPr/>
        </p:nvPicPr>
        <p:blipFill>
          <a:blip r:embed="rId9">
            <a:alphaModFix/>
          </a:blip>
          <a:stretch>
            <a:fillRect/>
          </a:stretch>
        </p:blipFill>
        <p:spPr>
          <a:xfrm>
            <a:off x="668075" y="1144250"/>
            <a:ext cx="3136970" cy="3905599"/>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TotalTime>
  <Words>802</Words>
  <Application>Microsoft Office PowerPoint</Application>
  <PresentationFormat>On-screen Show (16:9)</PresentationFormat>
  <Paragraphs>100</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Average</vt:lpstr>
      <vt:lpstr>Arial</vt:lpstr>
      <vt:lpstr>Oswald</vt:lpstr>
      <vt:lpstr>Roboto</vt:lpstr>
      <vt:lpstr>Slate</vt:lpstr>
      <vt:lpstr>Social Media Report test</vt:lpstr>
      <vt:lpstr>Overall Insight</vt:lpstr>
      <vt:lpstr>Top Performing Posts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Least Performing Posts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NOTES:  Berdasarkan top likes dan reach, audience lebih menyukai konten repost riders lokal, reels produk, dan carousel promo Konten yang paling banyak mendapat likes berbentuk UGC dan reels Untuk story, audience kurang berminat pada story berbentuk promo yang diupload secara bersamaan. Kedepannya dapat ditambahkan link e-commerce di story promo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Report test</dc:title>
  <cp:lastModifiedBy>Farhan</cp:lastModifiedBy>
  <cp:revision>9</cp:revision>
  <dcterms:modified xsi:type="dcterms:W3CDTF">2023-01-12T14:46:41Z</dcterms:modified>
</cp:coreProperties>
</file>